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7559675" cx="104394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jh1gmo2QQJNbfsc7E8/niEymRQS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A0380B5-B88D-4376-8379-A43C3E8CC4DF}">
  <a:tblStyle styleId="{2A0380B5-B88D-4376-8379-A43C3E8CC4D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fill>
          <a:solidFill>
            <a:srgbClr val="CDD4EA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EA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16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5" name="Google Shape;9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4" name="Google Shape;13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type="ctrTitle"/>
          </p:nvPr>
        </p:nvSpPr>
        <p:spPr>
          <a:xfrm>
            <a:off x="782955" y="1237197"/>
            <a:ext cx="8873490" cy="2631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" type="subTitle"/>
          </p:nvPr>
        </p:nvSpPr>
        <p:spPr>
          <a:xfrm>
            <a:off x="1304925" y="3970580"/>
            <a:ext cx="7829550" cy="18251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/>
            </a:lvl1pPr>
            <a:lvl2pPr lvl="1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sz="2205"/>
            </a:lvl2pPr>
            <a:lvl3pPr lvl="2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sz="1984"/>
            </a:lvl3pPr>
            <a:lvl4pPr lvl="3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4pPr>
            <a:lvl5pPr lvl="4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5pPr>
            <a:lvl6pPr lvl="5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6pPr>
            <a:lvl7pPr lvl="6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7pPr>
            <a:lvl8pPr lvl="7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8pPr>
            <a:lvl9pPr lvl="8" algn="ctr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821428" y="-91306"/>
            <a:ext cx="4796544" cy="9003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5392957" y="2480223"/>
            <a:ext cx="6406475" cy="22509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825720" y="294474"/>
            <a:ext cx="6406475" cy="66224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body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/>
          <p:nvPr>
            <p:ph type="title"/>
          </p:nvPr>
        </p:nvSpPr>
        <p:spPr>
          <a:xfrm>
            <a:off x="712272" y="1884671"/>
            <a:ext cx="9003983" cy="31446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14"/>
              <a:buFont typeface="Calibri"/>
              <a:buNone/>
              <a:defRPr sz="6614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" type="body"/>
          </p:nvPr>
        </p:nvSpPr>
        <p:spPr>
          <a:xfrm>
            <a:off x="712272" y="5059035"/>
            <a:ext cx="9003983" cy="16536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sz="2646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2205"/>
              <a:buNone/>
              <a:defRPr sz="2205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984"/>
              <a:buNone/>
              <a:defRPr sz="1984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rgbClr val="888888"/>
              </a:buClr>
              <a:buSzPts val="1764"/>
              <a:buNone/>
              <a:defRPr sz="1764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0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0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717709" y="2012414"/>
            <a:ext cx="4436745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2" type="body"/>
          </p:nvPr>
        </p:nvSpPr>
        <p:spPr>
          <a:xfrm>
            <a:off x="5284946" y="2012414"/>
            <a:ext cx="4436745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 txBox="1"/>
          <p:nvPr>
            <p:ph type="title"/>
          </p:nvPr>
        </p:nvSpPr>
        <p:spPr>
          <a:xfrm>
            <a:off x="719068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719070" y="1853171"/>
            <a:ext cx="4416355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719070" y="2761381"/>
            <a:ext cx="4416355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3" type="body"/>
          </p:nvPr>
        </p:nvSpPr>
        <p:spPr>
          <a:xfrm>
            <a:off x="5284947" y="1853171"/>
            <a:ext cx="4438105" cy="90821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2646"/>
              <a:buNone/>
              <a:defRPr b="1" sz="2646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None/>
              <a:defRPr b="1" sz="2205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None/>
              <a:defRPr b="1" sz="1984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b="1" sz="1764"/>
            </a:lvl9pPr>
          </a:lstStyle>
          <a:p/>
        </p:txBody>
      </p:sp>
      <p:sp>
        <p:nvSpPr>
          <p:cNvPr id="41" name="Google Shape;41;p12"/>
          <p:cNvSpPr txBox="1"/>
          <p:nvPr>
            <p:ph idx="4" type="body"/>
          </p:nvPr>
        </p:nvSpPr>
        <p:spPr>
          <a:xfrm>
            <a:off x="5284947" y="2761381"/>
            <a:ext cx="4438105" cy="4061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2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2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2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719069" y="503978"/>
            <a:ext cx="336697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4438105" y="1088455"/>
            <a:ext cx="5284946" cy="53722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52564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527"/>
              <a:buChar char="•"/>
              <a:defRPr sz="3527"/>
            </a:lvl1pPr>
            <a:lvl2pPr indent="-424561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3086"/>
              <a:buChar char="•"/>
              <a:defRPr sz="3086"/>
            </a:lvl2pPr>
            <a:lvl3pPr indent="-39662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Char char="•"/>
              <a:defRPr sz="2646"/>
            </a:lvl3pPr>
            <a:lvl4pPr indent="-368617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4pPr>
            <a:lvl5pPr indent="-368617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5pPr>
            <a:lvl6pPr indent="-368617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6pPr>
            <a:lvl7pPr indent="-368617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7pPr>
            <a:lvl8pPr indent="-368617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8pPr>
            <a:lvl9pPr indent="-368617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Char char="•"/>
              <a:defRPr sz="2205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719069" y="2267902"/>
            <a:ext cx="336697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719069" y="503978"/>
            <a:ext cx="3366978" cy="17639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27"/>
              <a:buFont typeface="Calibri"/>
              <a:buNone/>
              <a:defRPr sz="352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4438105" y="1088455"/>
            <a:ext cx="5284946" cy="537226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719069" y="2267902"/>
            <a:ext cx="3366978" cy="4201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1764"/>
              <a:buNone/>
              <a:defRPr sz="1764"/>
            </a:lvl1pPr>
            <a:lvl2pPr indent="-228600" lvl="1" marL="914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543"/>
              <a:buNone/>
              <a:defRPr sz="1543"/>
            </a:lvl2pPr>
            <a:lvl3pPr indent="-228600" lvl="2" marL="1371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323"/>
              <a:buNone/>
              <a:defRPr sz="1323"/>
            </a:lvl3pPr>
            <a:lvl4pPr indent="-228600" lvl="3" marL="1828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4pPr>
            <a:lvl5pPr indent="-228600" lvl="4" marL="22860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5pPr>
            <a:lvl6pPr indent="-228600" lvl="5" marL="27432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6pPr>
            <a:lvl7pPr indent="-228600" lvl="6" marL="32004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7pPr>
            <a:lvl8pPr indent="-228600" lvl="7" marL="36576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8pPr>
            <a:lvl9pPr indent="-228600" lvl="8" marL="411480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102"/>
              <a:buNone/>
              <a:defRPr sz="1102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50"/>
              <a:buFont typeface="Calibri"/>
              <a:buNone/>
              <a:defRPr b="0" i="0" sz="48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24561" lvl="0" marL="457200" marR="0" rtl="0" algn="l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chemeClr val="dk1"/>
              </a:buClr>
              <a:buSzPts val="3086"/>
              <a:buFont typeface="Arial"/>
              <a:buChar char="•"/>
              <a:defRPr b="0" i="0" sz="308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96621" lvl="1" marL="914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646"/>
              <a:buFont typeface="Arial"/>
              <a:buChar char="•"/>
              <a:defRPr b="0" i="0" sz="2646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68617" lvl="2" marL="1371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2205"/>
              <a:buFont typeface="Arial"/>
              <a:buChar char="•"/>
              <a:defRPr b="0" i="0" sz="22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4583" lvl="3" marL="1828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4583" lvl="4" marL="22860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4583" lvl="5" marL="27432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4583" lvl="6" marL="32004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4584" lvl="7" marL="36576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4584" lvl="8" marL="4114800" marR="0" rtl="0" algn="l">
              <a:lnSpc>
                <a:spcPct val="90000"/>
              </a:lnSpc>
              <a:spcBef>
                <a:spcPts val="551"/>
              </a:spcBef>
              <a:spcAft>
                <a:spcPts val="0"/>
              </a:spcAft>
              <a:buClr>
                <a:schemeClr val="dk1"/>
              </a:buClr>
              <a:buSzPts val="1984"/>
              <a:buFont typeface="Arial"/>
              <a:buChar char="•"/>
              <a:defRPr b="0" i="0" sz="1984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23"/>
              <a:buFont typeface="Arial"/>
              <a:buNone/>
              <a:defRPr b="0" i="0" sz="1323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3.png"/><Relationship Id="rId6" Type="http://schemas.openxmlformats.org/officeDocument/2006/relationships/image" Target="../media/image4.jpg"/><Relationship Id="rId7" Type="http://schemas.openxmlformats.org/officeDocument/2006/relationships/image" Target="../media/image7.png"/><Relationship Id="rId8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12.jpg"/><Relationship Id="rId5" Type="http://schemas.openxmlformats.org/officeDocument/2006/relationships/image" Target="../media/image10.png"/><Relationship Id="rId6" Type="http://schemas.openxmlformats.org/officeDocument/2006/relationships/image" Target="../media/image8.jpg"/><Relationship Id="rId7" Type="http://schemas.openxmlformats.org/officeDocument/2006/relationships/image" Target="../media/image11.png"/><Relationship Id="rId8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4.png"/><Relationship Id="rId6" Type="http://schemas.openxmlformats.org/officeDocument/2006/relationships/image" Target="../media/image2.jpg"/><Relationship Id="rId7" Type="http://schemas.openxmlformats.org/officeDocument/2006/relationships/image" Target="../media/image18.png"/><Relationship Id="rId8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4.jpg"/><Relationship Id="rId4" Type="http://schemas.openxmlformats.org/officeDocument/2006/relationships/image" Target="../media/image19.jpg"/><Relationship Id="rId5" Type="http://schemas.openxmlformats.org/officeDocument/2006/relationships/image" Target="../media/image21.png"/><Relationship Id="rId6" Type="http://schemas.openxmlformats.org/officeDocument/2006/relationships/image" Target="../media/image20.jpg"/><Relationship Id="rId7" Type="http://schemas.openxmlformats.org/officeDocument/2006/relationships/image" Target="../media/image31.png"/><Relationship Id="rId8" Type="http://schemas.openxmlformats.org/officeDocument/2006/relationships/image" Target="../media/image2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Relationship Id="rId5" Type="http://schemas.openxmlformats.org/officeDocument/2006/relationships/image" Target="../media/image25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g"/><Relationship Id="rId4" Type="http://schemas.openxmlformats.org/officeDocument/2006/relationships/image" Target="../media/image26.jpg"/><Relationship Id="rId5" Type="http://schemas.openxmlformats.org/officeDocument/2006/relationships/image" Target="../media/image25.png"/><Relationship Id="rId6" Type="http://schemas.openxmlformats.org/officeDocument/2006/relationships/image" Target="../media/image28.jpg"/><Relationship Id="rId7" Type="http://schemas.openxmlformats.org/officeDocument/2006/relationships/image" Target="../media/image29.png"/><Relationship Id="rId8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127275" y="12968"/>
            <a:ext cx="670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2401726" y="648816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 au 26 Juin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373139">
            <a:off x="9425502" y="6726945"/>
            <a:ext cx="908346" cy="894166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2" name="Google Shape;92;p1"/>
          <p:cNvGraphicFramePr/>
          <p:nvPr/>
        </p:nvGraphicFramePr>
        <p:xfrm>
          <a:off x="338067" y="1070099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562475"/>
                <a:gridCol w="1405700"/>
                <a:gridCol w="1362950"/>
                <a:gridCol w="1341475"/>
                <a:gridCol w="1267875"/>
                <a:gridCol w="1295200"/>
                <a:gridCol w="1296900"/>
                <a:gridCol w="1386075"/>
              </a:tblGrid>
              <a:tr h="18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LUNDI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MARDI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MERCREDI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JEUDI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VENDREDI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SAMEDI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DIMANCHE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5209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J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U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fonds d’artichauts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Samoussa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verte aux olives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fèves l’échalote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râpées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de thon et toast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 au muscat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97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Joue de porc sauce Colombo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Farfalles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Poisson frais selon arrivage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Courgettes sautées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Boulettes d’agneau façon tajine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Cuisse de poulet au thym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Aubergines à la parmigiana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Rouille de seiche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Escalope de volaille panée et sauce tartare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Choux fleurs poêlée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mignon à la moutarde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lamelles sautées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3650">
                <a:tc vMerge="1"/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sz="29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5209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Île flottante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Gaufre au sucre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 à la menthe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fruits frais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Tarte aux fraises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20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47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I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 txBox="1"/>
          <p:nvPr/>
        </p:nvSpPr>
        <p:spPr>
          <a:xfrm>
            <a:off x="2333526" y="831616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27 Juin au 03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"/>
          <p:cNvSpPr txBox="1"/>
          <p:nvPr/>
        </p:nvSpPr>
        <p:spPr>
          <a:xfrm>
            <a:off x="1373767" y="6846752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2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5" name="Google Shape;105;p2"/>
          <p:cNvGraphicFramePr/>
          <p:nvPr/>
        </p:nvGraphicFramePr>
        <p:xfrm>
          <a:off x="498197" y="129333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695600"/>
                <a:gridCol w="1325950"/>
                <a:gridCol w="1258700"/>
                <a:gridCol w="1268300"/>
                <a:gridCol w="1344525"/>
                <a:gridCol w="1178625"/>
                <a:gridCol w="1185650"/>
                <a:gridCol w="1185650"/>
              </a:tblGrid>
              <a:tr h="17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 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LUNDI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MARDI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MERCREDI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JEUDI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VENDREDI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SAMEDI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00" u="none" cap="none" strike="noStrike"/>
                        <a:t>DIMANCHE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016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J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U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Tomates au pesto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romaine aux dés d’emmental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Tartine de chèvre frais et 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Radis beurre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pois chiches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Bouchées de brandade à la Nimoise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pamplemousse aux crevettes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904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Steak haché sauce échalote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pois à la paysanne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Poisson blanc sauce citron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vapeur</a:t>
                      </a:r>
                      <a:endParaRPr b="1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Foie de veau au vinaigre balsamique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glacées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Paëlla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de lieu meunière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Blettes à la provençale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Jambon braisé au thym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Epinards à l’échalote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Rôti de boeuf au jus d’ail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Pommes grenailles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5425">
                <a:tc v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1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Nectarine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aux fruits rouges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Duo de melons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Feuilleté  à l’abricot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0477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fr-FR" sz="80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70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26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D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I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N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E</a:t>
                      </a:r>
                      <a:endParaRPr sz="16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fr-FR" sz="1200" u="none" cap="none" strike="noStrike"/>
                        <a:t>R</a:t>
                      </a:r>
                      <a:endParaRPr sz="16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1122775" y="73068"/>
            <a:ext cx="6706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2283444" y="734950"/>
            <a:ext cx="389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04 au 10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3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3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1425742" y="6792315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8" name="Google Shape;118;p3"/>
          <p:cNvGraphicFramePr/>
          <p:nvPr/>
        </p:nvGraphicFramePr>
        <p:xfrm>
          <a:off x="426051" y="1111326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696725"/>
                <a:gridCol w="1427300"/>
                <a:gridCol w="1171600"/>
                <a:gridCol w="1338850"/>
                <a:gridCol w="1255225"/>
                <a:gridCol w="1227650"/>
                <a:gridCol w="1234975"/>
                <a:gridCol w="1234975"/>
              </a:tblGrid>
              <a:tr h="167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910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Taboulé oriental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Concombres à la crème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Terrine de campagne et condiments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pommes de terre à l’échalote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Lentilles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Médaillon de surimi et mayonnaise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Toast de saumon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9673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Saucisse de Toulouse au confit d’oignons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Purée de carottes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Rabas d’encornets sauce Béarnaise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Daube de boeuf à la provençale</a:t>
                      </a:r>
                      <a:endParaRPr b="1" sz="1150" u="none" cap="none" strike="noStrike">
                        <a:solidFill>
                          <a:srgbClr val="FF000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Polenta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Haché de veau grillé sauce au poivre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Brocolis au pesto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Dos de colin à la crème d’aneth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du soleil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porc au curry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Poulet fermier à l’ail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Tian de légumes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8025">
                <a:tc v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EFD8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791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Abricots rôtis au miel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au lait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Liégeois à la vanille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Tarte au citron meringuée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1725">
                <a:tc gridSpan="8">
                  <a:txBody>
                    <a:bodyPr/>
                    <a:lstStyle/>
                    <a:p>
                      <a:pPr indent="0" lvl="0" marL="0" marR="70485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90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"/>
          <p:cNvSpPr txBox="1"/>
          <p:nvPr/>
        </p:nvSpPr>
        <p:spPr>
          <a:xfrm>
            <a:off x="2295787" y="816985"/>
            <a:ext cx="4884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11 au 17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4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1415342" y="6729440"/>
            <a:ext cx="82761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31" name="Google Shape;131;p4"/>
          <p:cNvGraphicFramePr/>
          <p:nvPr/>
        </p:nvGraphicFramePr>
        <p:xfrm>
          <a:off x="563336" y="1202206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655875"/>
                <a:gridCol w="1322625"/>
                <a:gridCol w="1238250"/>
                <a:gridCol w="1266825"/>
                <a:gridCol w="1328225"/>
                <a:gridCol w="1162350"/>
                <a:gridCol w="1169300"/>
                <a:gridCol w="1169300"/>
              </a:tblGrid>
              <a:tr h="202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FERIE</a:t>
                      </a:r>
                      <a:endParaRPr sz="1050" u="none" cap="none" strike="noStrike"/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7725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Guacamole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Mortadelle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Saumon fumé et son toast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Carottes râpées vinaigrette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Houmous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chèvre chaud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8946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Lasagnes bolognaises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Poisson frais selon arrivage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Courgettes sautées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Merguez grillée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verts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boeuf provençale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 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Seiches en persillade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Riz blanc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Rôti de porc au jus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Tomates à la provençale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Veau marengo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Polenta crémeuse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875">
                <a:tc v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b="0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834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Nectarine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Pastèque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Panna cotta au miel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 blanc au sucre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Abricots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crème dessert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800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59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"/>
          <p:cNvSpPr txBox="1"/>
          <p:nvPr/>
        </p:nvSpPr>
        <p:spPr>
          <a:xfrm>
            <a:off x="2307612" y="876160"/>
            <a:ext cx="488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 au 24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5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5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44" name="Google Shape;144;p5"/>
          <p:cNvGraphicFramePr/>
          <p:nvPr/>
        </p:nvGraphicFramePr>
        <p:xfrm>
          <a:off x="704584" y="1260029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667900"/>
                <a:gridCol w="1204525"/>
                <a:gridCol w="1190625"/>
                <a:gridCol w="1362075"/>
                <a:gridCol w="1209675"/>
                <a:gridCol w="1259900"/>
                <a:gridCol w="1155975"/>
                <a:gridCol w="1155975"/>
              </a:tblGrid>
              <a:tr h="159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4778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Oeufs durs mayonnaise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tomates mozzarella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Rillettes de thon et toasts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pâtes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Concombres vinaigrette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Salade de pastèque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Toast de tapenade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579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Poulet rôti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Ratatouille confite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Gratin de moules aux pommes de terre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légumes farcis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(tomate - courgette)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Boulettes d’agneau aux épices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Jeunes carottes persillées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Lieu sauce vierge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Ecrasé de pommes de terre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Macaronade à la saucisse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Cuisse de canette aux pêches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Aubergines grillées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7675">
                <a:tc v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b="0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452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Pêche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Mousse citron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Crème dessert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Ananas frais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Flan caramel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Tropézienne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5927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67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"/>
          <p:cNvSpPr txBox="1"/>
          <p:nvPr/>
        </p:nvSpPr>
        <p:spPr>
          <a:xfrm>
            <a:off x="1127275" y="121393"/>
            <a:ext cx="67065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b="1" i="0" lang="fr-FR" sz="4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L’OUSTALET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6"/>
          <p:cNvSpPr txBox="1"/>
          <p:nvPr/>
        </p:nvSpPr>
        <p:spPr>
          <a:xfrm>
            <a:off x="2307612" y="876160"/>
            <a:ext cx="488411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fr-FR" sz="2400" u="none" cap="none" strike="noStrike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25 au 31 Juillet 2022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 rot="373562">
            <a:off x="7575239" y="235159"/>
            <a:ext cx="1307900" cy="1289014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49179" y="204211"/>
            <a:ext cx="1152148" cy="1145319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/>
          <p:nvPr/>
        </p:nvSpPr>
        <p:spPr>
          <a:xfrm rot="-1713118">
            <a:off x="119896" y="220095"/>
            <a:ext cx="1254774" cy="1232081"/>
          </a:xfrm>
          <a:prstGeom prst="ellipse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8073" y="6458553"/>
            <a:ext cx="972673" cy="97267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6"/>
          <p:cNvSpPr txBox="1"/>
          <p:nvPr/>
        </p:nvSpPr>
        <p:spPr>
          <a:xfrm>
            <a:off x="1415342" y="6514002"/>
            <a:ext cx="827620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Certains produits sont susceptibles de contenir des allergènes. Merci de prendre les renseignements auprès </a:t>
            </a:r>
            <a:b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i="1" lang="fr-FR" sz="1100" u="none" cap="none" strike="noStrike">
                <a:solidFill>
                  <a:srgbClr val="5481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 chef de cuisine.</a:t>
            </a:r>
            <a:endParaRPr b="1" i="1" sz="11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 rot="373562">
            <a:off x="9415053" y="6560620"/>
            <a:ext cx="908315" cy="894284"/>
          </a:xfrm>
          <a:prstGeom prst="ellipse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7" name="Google Shape;157;p6"/>
          <p:cNvGraphicFramePr/>
          <p:nvPr/>
        </p:nvGraphicFramePr>
        <p:xfrm>
          <a:off x="512661" y="1385703"/>
          <a:ext cx="3000000" cy="3000000"/>
        </p:xfrm>
        <a:graphic>
          <a:graphicData uri="http://schemas.openxmlformats.org/drawingml/2006/table">
            <a:tbl>
              <a:tblPr bandCol="1" bandRow="1" firstCol="1" firstRow="1" lastCol="1" lastRow="1">
                <a:noFill/>
                <a:tableStyleId>{2A0380B5-B88D-4376-8379-A43C3E8CC4DF}</a:tableStyleId>
              </a:tblPr>
              <a:tblGrid>
                <a:gridCol w="579575"/>
                <a:gridCol w="1228725"/>
                <a:gridCol w="1276350"/>
                <a:gridCol w="1276350"/>
                <a:gridCol w="1209675"/>
                <a:gridCol w="1247775"/>
                <a:gridCol w="1269950"/>
                <a:gridCol w="1325675"/>
              </a:tblGrid>
              <a:tr h="1630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 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LUNDI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MARDI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MERCREDI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JEUDI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VENDREDI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SAMEDI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DIMANCHE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</a:tr>
              <a:tr h="394550">
                <a:tc rowSpan="4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J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U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RM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Taboulé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Coleslaw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Saucisson à l’ail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Betteraves vinaigrette 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 con tomate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Radis beurre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Charcuterie 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1851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porc à la tomate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Petits pois étuvés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Paëlla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Paupiette de veau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Piperade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Hachis parmentier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Filet de poisson meunière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Poêlée de légumes verts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Sauté de volaille au citron confit 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Pâtes au beurre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Gardianne de taureau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t/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Semoule au beurre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71625">
                <a:tc v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FROMAGE</a:t>
                      </a:r>
                      <a:endParaRPr b="0" sz="115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4016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Fruit de saison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Compote de fruits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Melon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Panna cotta au coulis de fruits 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Pêche rôtie</a:t>
                      </a:r>
                      <a:endParaRPr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Dame blanche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  <a:tr h="163025">
                <a:tc gridSpan="8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0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 </a:t>
                      </a:r>
                      <a:endParaRPr b="0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  <a:tr h="376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D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I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N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E</a:t>
                      </a:r>
                      <a:endParaRPr sz="1400" u="none" cap="none" strike="noStrike"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50"/>
                        <a:buFont typeface="Arial"/>
                        <a:buNone/>
                      </a:pPr>
                      <a:r>
                        <a:rPr lang="fr-FR" sz="1050" u="none" cap="none" strike="noStrike"/>
                        <a:t>R</a:t>
                      </a:r>
                      <a:endParaRPr sz="105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6"/>
                    </a:solidFill>
                  </a:tcPr>
                </a:tc>
                <a:tc gridSpan="7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50"/>
                        <a:buFont typeface="Arial"/>
                        <a:buNone/>
                      </a:pPr>
                      <a:r>
                        <a:rPr b="1" lang="fr-FR" sz="1150" u="none" cap="none" strike="noStrike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Potage du jour</a:t>
                      </a:r>
                      <a:endParaRPr b="1" sz="1150" u="none" cap="none" strike="noStrike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0" marB="0" marR="61250" marL="612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2021-12-28T13:33:21Z</dcterms:created>
  <dc:creator>nicocasalr@outlook.fr</dc:creator>
</cp:coreProperties>
</file>